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57" r:id="rId3"/>
    <p:sldId id="269" r:id="rId4"/>
    <p:sldId id="270" r:id="rId5"/>
    <p:sldId id="271" r:id="rId6"/>
    <p:sldId id="272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3" r:id="rId16"/>
    <p:sldId id="284" r:id="rId17"/>
    <p:sldId id="285" r:id="rId18"/>
    <p:sldId id="289" r:id="rId19"/>
    <p:sldId id="290" r:id="rId20"/>
    <p:sldId id="287" r:id="rId21"/>
    <p:sldId id="288" r:id="rId22"/>
    <p:sldId id="286" r:id="rId23"/>
    <p:sldId id="291" r:id="rId24"/>
    <p:sldId id="29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66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91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48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ITC Avant Garde Std XLt" charset="0"/>
                <a:ea typeface="ITC Avant Garde Std XLt" charset="0"/>
                <a:cs typeface="ITC Avant Garde Std XLt" charset="0"/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933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545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55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96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10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145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681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870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6E3AD-E22D-7B49-A93F-0C611B02B1F3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014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9" Type="http://schemas.openxmlformats.org/officeDocument/2006/relationships/image" Target="../media/image18.png"/><Relationship Id="rId1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getting-started.html" TargetMode="External"/><Relationship Id="rId4" Type="http://schemas.openxmlformats.org/officeDocument/2006/relationships/hyperlink" Target="https://egghead.io/" TargetMode="External"/><Relationship Id="rId5" Type="http://schemas.openxmlformats.org/officeDocument/2006/relationships/hyperlink" Target="https://www.youtube.com/results?q=christopher+chedeau" TargetMode="External"/><Relationship Id="rId6" Type="http://schemas.openxmlformats.org/officeDocument/2006/relationships/hyperlink" Target="http://react.parts/" TargetMode="External"/><Relationship Id="rId7" Type="http://schemas.openxmlformats.org/officeDocument/2006/relationships/hyperlink" Target="http://brentvatne.ca/react-native-newsletter/" TargetMode="External"/><Relationship Id="rId8" Type="http://schemas.openxmlformats.org/officeDocument/2006/relationships/hyperlink" Target="http://www.reactiflux.com/" TargetMode="External"/><Relationship Id="rId9" Type="http://schemas.openxmlformats.org/officeDocument/2006/relationships/hyperlink" Target="http://github.com/facebook/react-nativ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acebook.github.io/react-native/docs/getting-started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294" y="1639620"/>
            <a:ext cx="1881496" cy="18814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63790" y="1857093"/>
            <a:ext cx="623702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latin typeface="Open Sans Condensed" charset="0"/>
                <a:ea typeface="Open Sans Condensed" charset="0"/>
                <a:cs typeface="Open Sans Condensed" charset="0"/>
              </a:rPr>
              <a:t>React Native</a:t>
            </a:r>
            <a:endParaRPr lang="en-US" sz="8800" dirty="0">
              <a:latin typeface="Open Sans Condensed" charset="0"/>
              <a:ea typeface="Open Sans Condensed" charset="0"/>
              <a:cs typeface="Open Sans Condense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13648" y="3508361"/>
            <a:ext cx="12219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tx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Applications mobiles natives avec </a:t>
            </a:r>
            <a:r>
              <a:rPr lang="en-US" sz="3200" dirty="0" err="1" smtClean="0">
                <a:solidFill>
                  <a:schemeClr val="tx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React.js</a:t>
            </a:r>
            <a:endParaRPr lang="en-US" sz="3200" dirty="0">
              <a:solidFill>
                <a:schemeClr val="tx1">
                  <a:lumMod val="85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648" y="4687790"/>
            <a:ext cx="121920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1">
                    <a:lumMod val="65000"/>
                  </a:schemeClr>
                </a:solidFill>
                <a:latin typeface="Open Sans Semibold" charset="0"/>
                <a:ea typeface="Open Sans Semibold" charset="0"/>
                <a:cs typeface="Open Sans Semibold" charset="0"/>
              </a:rPr>
              <a:t>Stan </a:t>
            </a:r>
            <a:r>
              <a:rPr lang="en-US" sz="2000" b="1" dirty="0" err="1" smtClean="0">
                <a:solidFill>
                  <a:schemeClr val="tx1">
                    <a:lumMod val="65000"/>
                  </a:schemeClr>
                </a:solidFill>
                <a:latin typeface="Open Sans Semibold" charset="0"/>
                <a:ea typeface="Open Sans Semibold" charset="0"/>
                <a:cs typeface="Open Sans Semibold" charset="0"/>
              </a:rPr>
              <a:t>Chollet</a:t>
            </a:r>
            <a:endParaRPr lang="en-US" sz="2000" b="1" dirty="0" smtClean="0">
              <a:solidFill>
                <a:schemeClr val="tx1">
                  <a:lumMod val="65000"/>
                </a:schemeClr>
              </a:solidFill>
              <a:latin typeface="Open Sans Semibold" charset="0"/>
              <a:ea typeface="Open Sans Semibold" charset="0"/>
              <a:cs typeface="Open Sans Semibold" charset="0"/>
            </a:endParaRPr>
          </a:p>
          <a:p>
            <a:pPr algn="ctr"/>
            <a:r>
              <a:rPr lang="en-US" sz="2000" dirty="0" err="1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g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ithub.com</a:t>
            </a:r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/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tsunammis</a:t>
            </a:r>
            <a:endParaRPr lang="en-US" sz="2000" dirty="0" smtClean="0">
              <a:solidFill>
                <a:schemeClr val="tx1">
                  <a:lumMod val="65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  <a:p>
            <a:pPr algn="ctr"/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@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tsunammis</a:t>
            </a:r>
            <a:endParaRPr lang="en-US" sz="2000" dirty="0" smtClean="0">
              <a:solidFill>
                <a:schemeClr val="tx1">
                  <a:lumMod val="65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  <a:p>
            <a:pPr algn="ctr"/>
            <a:endParaRPr lang="en-US" sz="2000" dirty="0">
              <a:solidFill>
                <a:schemeClr val="tx1">
                  <a:lumMod val="65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  <a:p>
            <a:pPr algn="ctr"/>
            <a:r>
              <a:rPr lang="en-US" sz="1400" dirty="0" smtClean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Merci </a:t>
            </a:r>
            <a:r>
              <a:rPr lang="en-US" sz="1400" dirty="0" err="1" smtClean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à</a:t>
            </a:r>
            <a:r>
              <a:rPr lang="en-US" sz="1400" dirty="0" smtClean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 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@</a:t>
            </a:r>
            <a:r>
              <a:rPr lang="en-US" sz="1400" dirty="0" err="1" smtClean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brentvatne</a:t>
            </a:r>
            <a:r>
              <a:rPr lang="en-US" sz="1400" dirty="0" smtClean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 pour son aide.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150" y="1016000"/>
            <a:ext cx="6235700" cy="4826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" y="6086902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Source: http://</a:t>
            </a:r>
            <a:r>
              <a:rPr lang="en-US" sz="1400" dirty="0" err="1"/>
              <a:t>www.ibm.com</a:t>
            </a:r>
            <a:r>
              <a:rPr lang="en-US" sz="1400" dirty="0"/>
              <a:t>/</a:t>
            </a:r>
            <a:r>
              <a:rPr lang="en-US" sz="1400" dirty="0" err="1"/>
              <a:t>developerworks</a:t>
            </a:r>
            <a:r>
              <a:rPr lang="en-US" sz="1400" dirty="0"/>
              <a:t>/library/</a:t>
            </a:r>
            <a:r>
              <a:rPr lang="en-US" sz="1400" dirty="0" err="1"/>
              <a:t>wa</a:t>
            </a:r>
            <a:r>
              <a:rPr lang="en-US" sz="1400" dirty="0"/>
              <a:t>-react-intro/</a:t>
            </a:r>
            <a:r>
              <a:rPr lang="en-US" sz="1400" dirty="0" err="1"/>
              <a:t>index.html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2795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First React App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584" y="1312839"/>
            <a:ext cx="7317097" cy="503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51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965278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5400" b="1" dirty="0" smtClean="0">
                <a:latin typeface="Open Sans" charset="0"/>
                <a:ea typeface="Open Sans" charset="0"/>
                <a:cs typeface="Open Sans" charset="0"/>
              </a:rPr>
              <a:t>JSX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b="1" dirty="0" smtClean="0">
                <a:latin typeface="Open Sans" charset="0"/>
                <a:ea typeface="Open Sans" charset="0"/>
                <a:cs typeface="Open Sans" charset="0"/>
              </a:rPr>
            </a:b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Du HTML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dans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votre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Javascript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!</a:t>
            </a:r>
            <a:endParaRPr lang="en-US" sz="1800" b="1" dirty="0">
              <a:solidFill>
                <a:schemeClr val="tx1">
                  <a:lumMod val="7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921" y="2135875"/>
            <a:ext cx="6458424" cy="363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868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965278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5400" b="1" dirty="0" smtClean="0">
                <a:latin typeface="Open Sans" charset="0"/>
                <a:ea typeface="Open Sans" charset="0"/>
                <a:cs typeface="Open Sans" charset="0"/>
              </a:rPr>
              <a:t>JSX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b="1" dirty="0" smtClean="0">
                <a:latin typeface="Open Sans" charset="0"/>
                <a:ea typeface="Open Sans" charset="0"/>
                <a:cs typeface="Open Sans" charset="0"/>
              </a:rPr>
            </a:b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Du HTML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dans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votre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Javascript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!</a:t>
            </a:r>
            <a:endParaRPr lang="en-US" sz="1800" b="1" dirty="0">
              <a:solidFill>
                <a:schemeClr val="tx1">
                  <a:lumMod val="7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863" y="4390693"/>
            <a:ext cx="6194539" cy="18365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863" y="2115403"/>
            <a:ext cx="6194539" cy="186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828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96084" y="2889914"/>
            <a:ext cx="5844275" cy="1241946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Dans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la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pratique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…</a:t>
            </a:r>
            <a:endParaRPr lang="en-US" sz="1800" b="1" dirty="0">
              <a:solidFill>
                <a:schemeClr val="tx1">
                  <a:lumMod val="7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375" y="450187"/>
            <a:ext cx="5295900" cy="612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54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Petit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récap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7366" y="1364779"/>
            <a:ext cx="994353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800" dirty="0" err="1" smtClean="0"/>
              <a:t>L’app</a:t>
            </a:r>
            <a:r>
              <a:rPr lang="en-US" sz="2800" dirty="0" smtClean="0"/>
              <a:t> </a:t>
            </a:r>
            <a:r>
              <a:rPr lang="en-US" sz="2800" dirty="0" err="1" smtClean="0"/>
              <a:t>React.js</a:t>
            </a:r>
            <a:r>
              <a:rPr lang="en-US" sz="2800" dirty="0" smtClean="0"/>
              <a:t> </a:t>
            </a:r>
            <a:r>
              <a:rPr lang="en-US" sz="2800" dirty="0" err="1" smtClean="0"/>
              <a:t>est</a:t>
            </a:r>
            <a:r>
              <a:rPr lang="en-US" sz="2800" dirty="0" smtClean="0"/>
              <a:t> un </a:t>
            </a:r>
            <a:r>
              <a:rPr lang="en-US" sz="2800" dirty="0" smtClean="0">
                <a:solidFill>
                  <a:schemeClr val="accent6"/>
                </a:solidFill>
              </a:rPr>
              <a:t>“</a:t>
            </a:r>
            <a:r>
              <a:rPr lang="en-US" sz="2800" dirty="0" err="1" smtClean="0">
                <a:solidFill>
                  <a:schemeClr val="accent6"/>
                </a:solidFill>
              </a:rPr>
              <a:t>arbre</a:t>
            </a:r>
            <a:r>
              <a:rPr lang="en-US" sz="2800" dirty="0" smtClean="0">
                <a:solidFill>
                  <a:schemeClr val="accent6"/>
                </a:solidFill>
              </a:rPr>
              <a:t> de </a:t>
            </a:r>
            <a:r>
              <a:rPr lang="en-US" sz="2800" dirty="0" err="1" smtClean="0">
                <a:solidFill>
                  <a:schemeClr val="accent6"/>
                </a:solidFill>
              </a:rPr>
              <a:t>composants</a:t>
            </a:r>
            <a:r>
              <a:rPr lang="en-US" sz="2800" dirty="0" smtClean="0">
                <a:solidFill>
                  <a:schemeClr val="accent6"/>
                </a:solidFill>
              </a:rPr>
              <a:t>”</a:t>
            </a:r>
            <a:r>
              <a:rPr lang="en-US" sz="2800" dirty="0" smtClean="0"/>
              <a:t>, </a:t>
            </a:r>
            <a:r>
              <a:rPr lang="en-US" sz="2800" dirty="0" err="1" smtClean="0"/>
              <a:t>c’est</a:t>
            </a:r>
            <a:r>
              <a:rPr lang="en-US" sz="2800" dirty="0" smtClean="0"/>
              <a:t> tout.</a:t>
            </a:r>
            <a:endParaRPr lang="en-US" sz="2800" dirty="0"/>
          </a:p>
          <a:p>
            <a:pPr fontAlgn="base"/>
            <a:endParaRPr lang="en-US" sz="2800" dirty="0"/>
          </a:p>
          <a:p>
            <a:pPr fontAlgn="base"/>
            <a:r>
              <a:rPr lang="en-US" sz="2800" dirty="0" err="1" smtClean="0"/>
              <a:t>Chaque</a:t>
            </a:r>
            <a:r>
              <a:rPr lang="en-US" sz="2800" dirty="0" smtClean="0"/>
              <a:t> </a:t>
            </a:r>
            <a:r>
              <a:rPr lang="en-US" sz="2800" dirty="0" err="1" smtClean="0"/>
              <a:t>composants</a:t>
            </a:r>
            <a:r>
              <a:rPr lang="en-US" sz="2800" dirty="0" smtClean="0"/>
              <a:t> </a:t>
            </a:r>
            <a:r>
              <a:rPr lang="en-US" sz="2800" dirty="0" err="1" smtClean="0"/>
              <a:t>possèdent</a:t>
            </a:r>
            <a:r>
              <a:rPr lang="en-US" sz="2800" dirty="0" smtClean="0"/>
              <a:t> </a:t>
            </a:r>
            <a:r>
              <a:rPr lang="en-US" sz="2800" dirty="0" err="1" smtClean="0"/>
              <a:t>une</a:t>
            </a:r>
            <a:r>
              <a:rPr lang="en-US" sz="2800" dirty="0" smtClean="0"/>
              <a:t> </a:t>
            </a:r>
            <a:r>
              <a:rPr lang="en-US" sz="2800" dirty="0" err="1" smtClean="0"/>
              <a:t>fonction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/>
                </a:solidFill>
              </a:rPr>
              <a:t>“render”</a:t>
            </a:r>
            <a:r>
              <a:rPr lang="en-US" sz="2800" dirty="0" smtClean="0"/>
              <a:t> qui </a:t>
            </a:r>
            <a:r>
              <a:rPr lang="en-US" sz="2800" dirty="0" err="1" smtClean="0"/>
              <a:t>retourne</a:t>
            </a:r>
            <a:r>
              <a:rPr lang="en-US" sz="2800" dirty="0" smtClean="0"/>
              <a:t> </a:t>
            </a:r>
            <a:r>
              <a:rPr lang="en-US" sz="2800" dirty="0" err="1" smtClean="0"/>
              <a:t>une</a:t>
            </a:r>
            <a:r>
              <a:rPr lang="en-US" sz="2800" dirty="0" smtClean="0"/>
              <a:t> </a:t>
            </a:r>
            <a:r>
              <a:rPr lang="en-US" sz="2800" dirty="0" err="1" smtClean="0"/>
              <a:t>partie</a:t>
            </a:r>
            <a:r>
              <a:rPr lang="en-US" sz="2800" dirty="0" smtClean="0"/>
              <a:t> de </a:t>
            </a:r>
            <a:r>
              <a:rPr lang="en-US" sz="2800" dirty="0" err="1" smtClean="0"/>
              <a:t>l’arbre</a:t>
            </a:r>
            <a:r>
              <a:rPr lang="en-US" sz="2800" dirty="0" smtClean="0"/>
              <a:t> (</a:t>
            </a:r>
            <a:r>
              <a:rPr lang="en-US" sz="2800" dirty="0" err="1" smtClean="0"/>
              <a:t>subtree</a:t>
            </a:r>
            <a:r>
              <a:rPr lang="en-US" sz="2800" dirty="0" smtClean="0"/>
              <a:t> of virtual DOM)</a:t>
            </a:r>
            <a:endParaRPr lang="en-US" sz="2800" dirty="0"/>
          </a:p>
          <a:p>
            <a:pPr fontAlgn="base"/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La </a:t>
            </a:r>
            <a:r>
              <a:rPr lang="en-US" sz="2800" dirty="0" err="1" smtClean="0"/>
              <a:t>fonction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/>
                </a:solidFill>
              </a:rPr>
              <a:t>“render” </a:t>
            </a:r>
            <a:r>
              <a:rPr lang="en-US" sz="2800" dirty="0" err="1" smtClean="0">
                <a:solidFill>
                  <a:schemeClr val="accent6"/>
                </a:solidFill>
              </a:rPr>
              <a:t>est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appelée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chaque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fois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qu’une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donnée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est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modifiée</a:t>
            </a:r>
            <a:r>
              <a:rPr lang="en-US" sz="2800" dirty="0" smtClean="0"/>
              <a:t>, </a:t>
            </a:r>
            <a:r>
              <a:rPr lang="en-US" sz="2800" dirty="0" err="1" smtClean="0"/>
              <a:t>produisant</a:t>
            </a:r>
            <a:r>
              <a:rPr lang="en-US" sz="2800" dirty="0" smtClean="0"/>
              <a:t> </a:t>
            </a:r>
            <a:r>
              <a:rPr lang="en-US" sz="2800" dirty="0" err="1" smtClean="0"/>
              <a:t>une</a:t>
            </a:r>
            <a:r>
              <a:rPr lang="en-US" sz="2800" dirty="0" smtClean="0"/>
              <a:t> </a:t>
            </a:r>
            <a:r>
              <a:rPr lang="en-US" sz="2800" dirty="0" err="1" smtClean="0"/>
              <a:t>modificatio</a:t>
            </a:r>
            <a:r>
              <a:rPr lang="en-US" sz="2800" dirty="0" smtClean="0"/>
              <a:t> (</a:t>
            </a:r>
            <a:r>
              <a:rPr lang="en-US" sz="2800" dirty="0" err="1" smtClean="0"/>
              <a:t>ou</a:t>
            </a:r>
            <a:r>
              <a:rPr lang="en-US" sz="2800" dirty="0" smtClean="0"/>
              <a:t> non) de </a:t>
            </a:r>
            <a:r>
              <a:rPr lang="en-US" sz="2800" dirty="0" err="1" smtClean="0"/>
              <a:t>l’arbre</a:t>
            </a:r>
            <a:r>
              <a:rPr lang="en-US" sz="2800" dirty="0" smtClean="0"/>
              <a:t> “Virtual DOM”</a:t>
            </a:r>
            <a:endParaRPr lang="en-US" sz="2800" dirty="0"/>
          </a:p>
          <a:p>
            <a:pPr fontAlgn="base"/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Un diff </a:t>
            </a:r>
            <a:r>
              <a:rPr lang="en-US" sz="2800" dirty="0" err="1" smtClean="0"/>
              <a:t>est</a:t>
            </a:r>
            <a:r>
              <a:rPr lang="en-US" sz="2800" dirty="0" smtClean="0"/>
              <a:t> </a:t>
            </a:r>
            <a:r>
              <a:rPr lang="en-US" sz="2800" dirty="0" err="1" smtClean="0"/>
              <a:t>effectué</a:t>
            </a:r>
            <a:r>
              <a:rPr lang="en-US" sz="2800" dirty="0" smtClean="0"/>
              <a:t> entre le nouveau et </a:t>
            </a:r>
            <a:r>
              <a:rPr lang="en-US" sz="2800" dirty="0" err="1" smtClean="0"/>
              <a:t>l’ancien</a:t>
            </a:r>
            <a:r>
              <a:rPr lang="en-US" sz="2800" dirty="0" smtClean="0"/>
              <a:t> Virtual DOM, </a:t>
            </a:r>
            <a:r>
              <a:rPr lang="en-US" sz="2800" dirty="0" err="1" smtClean="0"/>
              <a:t>une</a:t>
            </a:r>
            <a:r>
              <a:rPr lang="en-US" sz="2800" dirty="0" smtClean="0"/>
              <a:t> </a:t>
            </a:r>
            <a:r>
              <a:rPr lang="en-US" sz="2800" dirty="0" err="1" smtClean="0"/>
              <a:t>liste</a:t>
            </a:r>
            <a:r>
              <a:rPr lang="en-US" sz="2800" dirty="0" smtClean="0"/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optimisée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d’instructions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est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alors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executée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sur</a:t>
            </a:r>
            <a:r>
              <a:rPr lang="en-US" sz="2800" dirty="0" smtClean="0">
                <a:solidFill>
                  <a:schemeClr val="accent6"/>
                </a:solidFill>
              </a:rPr>
              <a:t> le DOM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ounded Rectangle 19"/>
          <p:cNvSpPr/>
          <p:nvPr/>
        </p:nvSpPr>
        <p:spPr>
          <a:xfrm>
            <a:off x="6954807" y="1789703"/>
            <a:ext cx="4345538" cy="2005068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err="1" smtClean="0">
                <a:latin typeface="Open Sans" charset="0"/>
                <a:ea typeface="Open Sans" charset="0"/>
                <a:cs typeface="Open Sans" charset="0"/>
              </a:rPr>
              <a:t>Quels</a:t>
            </a:r>
            <a:r>
              <a:rPr lang="en-US" sz="4000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4000" b="1" dirty="0" err="1" smtClean="0">
                <a:latin typeface="Open Sans" charset="0"/>
                <a:ea typeface="Open Sans" charset="0"/>
                <a:cs typeface="Open Sans" charset="0"/>
              </a:rPr>
              <a:t>outils</a:t>
            </a:r>
            <a:r>
              <a:rPr lang="en-US" sz="4000" b="1" dirty="0" smtClean="0">
                <a:latin typeface="Open Sans" charset="0"/>
                <a:ea typeface="Open Sans" charset="0"/>
                <a:cs typeface="Open Sans" charset="0"/>
              </a:rPr>
              <a:t> pour </a:t>
            </a:r>
            <a:r>
              <a:rPr lang="en-US" sz="4000" b="1" dirty="0" err="1" smtClean="0">
                <a:latin typeface="Open Sans" charset="0"/>
                <a:ea typeface="Open Sans" charset="0"/>
                <a:cs typeface="Open Sans" charset="0"/>
              </a:rPr>
              <a:t>créer</a:t>
            </a:r>
            <a:r>
              <a:rPr lang="en-US" sz="4000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4000" b="1" dirty="0" err="1" smtClean="0">
                <a:latin typeface="Open Sans" charset="0"/>
                <a:ea typeface="Open Sans" charset="0"/>
                <a:cs typeface="Open Sans" charset="0"/>
              </a:rPr>
              <a:t>une</a:t>
            </a:r>
            <a:r>
              <a:rPr lang="en-US" sz="4000" b="1" dirty="0" smtClean="0">
                <a:latin typeface="Open Sans" charset="0"/>
                <a:ea typeface="Open Sans" charset="0"/>
                <a:cs typeface="Open Sans" charset="0"/>
              </a:rPr>
              <a:t> app mobile ?</a:t>
            </a:r>
            <a:endParaRPr lang="en-US" sz="2800" b="1" dirty="0"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904" y="2218663"/>
            <a:ext cx="1157934" cy="11579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107" y="2190397"/>
            <a:ext cx="1190291" cy="1190291"/>
          </a:xfrm>
          <a:prstGeom prst="rect">
            <a:avLst/>
          </a:prstGeom>
        </p:spPr>
      </p:pic>
      <p:sp>
        <p:nvSpPr>
          <p:cNvPr id="17" name="Rounded Rectangle 16"/>
          <p:cNvSpPr/>
          <p:nvPr/>
        </p:nvSpPr>
        <p:spPr>
          <a:xfrm>
            <a:off x="1051153" y="4424456"/>
            <a:ext cx="4336720" cy="2000999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905" y="4333223"/>
            <a:ext cx="3164096" cy="1327090"/>
          </a:xfrm>
          <a:prstGeom prst="rect">
            <a:avLst/>
          </a:prstGeom>
        </p:spPr>
      </p:pic>
      <p:sp>
        <p:nvSpPr>
          <p:cNvPr id="19" name="Rounded Rectangle 18"/>
          <p:cNvSpPr/>
          <p:nvPr/>
        </p:nvSpPr>
        <p:spPr>
          <a:xfrm>
            <a:off x="6954807" y="4374050"/>
            <a:ext cx="4445963" cy="2051405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21" y="5427497"/>
            <a:ext cx="2900202" cy="89983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276" y="4846937"/>
            <a:ext cx="1161411" cy="11614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1942" y="4846937"/>
            <a:ext cx="1204199" cy="1204199"/>
          </a:xfrm>
          <a:prstGeom prst="rect">
            <a:avLst/>
          </a:prstGeom>
        </p:spPr>
      </p:pic>
      <p:sp>
        <p:nvSpPr>
          <p:cNvPr id="18" name="Rounded Rectangle 17"/>
          <p:cNvSpPr/>
          <p:nvPr/>
        </p:nvSpPr>
        <p:spPr>
          <a:xfrm>
            <a:off x="1051153" y="1795239"/>
            <a:ext cx="4336720" cy="2000999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445" y="2028779"/>
            <a:ext cx="1720757" cy="6158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295" y="2322670"/>
            <a:ext cx="2113485" cy="8823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268" y="2923727"/>
            <a:ext cx="1891245" cy="56264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954805" y="4004718"/>
            <a:ext cx="4445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Native components via JS bridge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54807" y="1402596"/>
            <a:ext cx="4345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Native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051154" y="4004718"/>
            <a:ext cx="4336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Compile to Native binary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51153" y="1362108"/>
            <a:ext cx="433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Webviews</a:t>
            </a:r>
            <a:r>
              <a:rPr lang="en-US" dirty="0"/>
              <a:t> &amp; basic JS bridge (&amp; </a:t>
            </a:r>
            <a:r>
              <a:rPr lang="en-US" dirty="0" smtClean="0"/>
              <a:t>hybrid)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304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React-Native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7366" y="1600152"/>
            <a:ext cx="994353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buFontTx/>
              <a:buChar char="-"/>
            </a:pPr>
            <a:r>
              <a:rPr lang="en-US" sz="2800" dirty="0" err="1" smtClean="0">
                <a:solidFill>
                  <a:schemeClr val="accent6"/>
                </a:solidFill>
              </a:rPr>
              <a:t>Gratuit</a:t>
            </a:r>
            <a:r>
              <a:rPr lang="en-US" sz="2800" dirty="0" smtClean="0"/>
              <a:t>, </a:t>
            </a:r>
            <a:r>
              <a:rPr lang="en-US" sz="2800" dirty="0" smtClean="0">
                <a:solidFill>
                  <a:schemeClr val="accent6"/>
                </a:solidFill>
              </a:rPr>
              <a:t>Open </a:t>
            </a:r>
            <a:r>
              <a:rPr lang="en-US" sz="2800" dirty="0">
                <a:solidFill>
                  <a:schemeClr val="accent6"/>
                </a:solidFill>
              </a:rPr>
              <a:t>source</a:t>
            </a:r>
            <a:r>
              <a:rPr lang="en-US" sz="2800" dirty="0"/>
              <a:t> </a:t>
            </a:r>
            <a:r>
              <a:rPr lang="en-US" sz="2800" dirty="0" smtClean="0"/>
              <a:t>avec </a:t>
            </a:r>
            <a:r>
              <a:rPr lang="en-US" sz="2800" dirty="0" err="1" smtClean="0"/>
              <a:t>une</a:t>
            </a:r>
            <a:r>
              <a:rPr lang="en-US" sz="2800" dirty="0" smtClean="0"/>
              <a:t> license permissive</a:t>
            </a:r>
          </a:p>
          <a:p>
            <a:pPr marL="457200" indent="-457200" fontAlgn="base">
              <a:buFontTx/>
              <a:buChar char="-"/>
            </a:pPr>
            <a:r>
              <a:rPr lang="en-US" sz="2800" dirty="0" smtClean="0">
                <a:solidFill>
                  <a:schemeClr val="accent6"/>
                </a:solidFill>
              </a:rPr>
              <a:t>Live-reload</a:t>
            </a:r>
            <a:r>
              <a:rPr lang="en-US" sz="2800" dirty="0"/>
              <a:t>: </a:t>
            </a:r>
            <a:r>
              <a:rPr lang="en-US" sz="2800" dirty="0" smtClean="0"/>
              <a:t>feedbacks </a:t>
            </a:r>
            <a:r>
              <a:rPr lang="en-US" sz="2800" dirty="0" err="1" smtClean="0"/>
              <a:t>instantannés</a:t>
            </a:r>
            <a:endParaRPr lang="en-US" sz="2800" dirty="0" smtClean="0"/>
          </a:p>
          <a:p>
            <a:pPr marL="457200" indent="-457200" fontAlgn="base">
              <a:buFontTx/>
              <a:buChar char="-"/>
            </a:pPr>
            <a:r>
              <a:rPr lang="en-US" sz="2800" dirty="0" smtClean="0">
                <a:solidFill>
                  <a:schemeClr val="accent6"/>
                </a:solidFill>
              </a:rPr>
              <a:t>Functional UI</a:t>
            </a:r>
            <a:endParaRPr lang="en-US" sz="2800" dirty="0" smtClean="0"/>
          </a:p>
          <a:p>
            <a:pPr marL="457200" indent="-457200" fontAlgn="base">
              <a:buFontTx/>
              <a:buChar char="-"/>
            </a:pPr>
            <a:r>
              <a:rPr lang="en-US" sz="2800" dirty="0" smtClean="0"/>
              <a:t>Puissance du </a:t>
            </a:r>
            <a:r>
              <a:rPr lang="en-US" sz="2800" dirty="0" err="1" smtClean="0"/>
              <a:t>templating</a:t>
            </a:r>
            <a:r>
              <a:rPr lang="en-US" sz="2800" dirty="0" smtClean="0"/>
              <a:t> avec </a:t>
            </a:r>
            <a:r>
              <a:rPr lang="en-US" sz="2800" dirty="0" err="1" smtClean="0">
                <a:solidFill>
                  <a:schemeClr val="accent6"/>
                </a:solidFill>
              </a:rPr>
              <a:t>Flexbox</a:t>
            </a:r>
            <a:endParaRPr lang="en-US" sz="2800" dirty="0" smtClean="0"/>
          </a:p>
          <a:p>
            <a:pPr marL="457200" indent="-457200" fontAlgn="base">
              <a:buFontTx/>
              <a:buChar char="-"/>
            </a:pPr>
            <a:r>
              <a:rPr lang="en-US" sz="2800" dirty="0" smtClean="0">
                <a:solidFill>
                  <a:schemeClr val="accent6"/>
                </a:solidFill>
              </a:rPr>
              <a:t>API </a:t>
            </a:r>
            <a:r>
              <a:rPr lang="en-US" sz="2800" dirty="0" err="1" smtClean="0">
                <a:solidFill>
                  <a:schemeClr val="accent6"/>
                </a:solidFill>
              </a:rPr>
              <a:t>Similaire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/>
              <a:t>sur</a:t>
            </a:r>
            <a:r>
              <a:rPr lang="en-US" sz="2800" dirty="0" smtClean="0"/>
              <a:t> </a:t>
            </a:r>
            <a:r>
              <a:rPr lang="en-US" sz="2800" dirty="0" err="1" smtClean="0"/>
              <a:t>toutes</a:t>
            </a:r>
            <a:r>
              <a:rPr lang="en-US" sz="2800" dirty="0" smtClean="0"/>
              <a:t> les </a:t>
            </a:r>
            <a:r>
              <a:rPr lang="en-US" sz="2800" dirty="0" err="1" smtClean="0"/>
              <a:t>plateformes</a:t>
            </a:r>
            <a:r>
              <a:rPr lang="en-US" sz="2800" dirty="0" smtClean="0"/>
              <a:t>, </a:t>
            </a:r>
            <a:r>
              <a:rPr lang="en-US" sz="2800" dirty="0" smtClean="0">
                <a:solidFill>
                  <a:schemeClr val="accent6"/>
                </a:solidFill>
              </a:rPr>
              <a:t>React</a:t>
            </a:r>
          </a:p>
          <a:p>
            <a:pPr marL="457200" indent="-457200" fontAlgn="base">
              <a:buFontTx/>
              <a:buChar char="-"/>
            </a:pPr>
            <a:r>
              <a:rPr lang="en-US" sz="2800" dirty="0" err="1" smtClean="0">
                <a:solidFill>
                  <a:schemeClr val="accent6"/>
                </a:solidFill>
              </a:rPr>
              <a:t>Partage</a:t>
            </a:r>
            <a:r>
              <a:rPr lang="en-US" sz="2800" dirty="0" smtClean="0">
                <a:solidFill>
                  <a:schemeClr val="accent6"/>
                </a:solidFill>
              </a:rPr>
              <a:t> de code </a:t>
            </a:r>
            <a:r>
              <a:rPr lang="en-US" sz="2800" dirty="0" smtClean="0"/>
              <a:t>entre </a:t>
            </a:r>
            <a:r>
              <a:rPr lang="en-US" sz="2800" dirty="0" err="1" smtClean="0"/>
              <a:t>plateformes</a:t>
            </a:r>
            <a:r>
              <a:rPr lang="en-US" sz="2800" dirty="0" smtClean="0"/>
              <a:t> via JavaScript</a:t>
            </a:r>
          </a:p>
          <a:p>
            <a:pPr marL="457200" indent="-457200" fontAlgn="base">
              <a:buFontTx/>
              <a:buChar char="-"/>
            </a:pPr>
            <a:r>
              <a:rPr lang="en-US" sz="2800" dirty="0" err="1" smtClean="0"/>
              <a:t>Composants</a:t>
            </a:r>
            <a:r>
              <a:rPr lang="en-US" sz="2800" dirty="0" smtClean="0"/>
              <a:t> UI </a:t>
            </a:r>
            <a:r>
              <a:rPr lang="en-US" sz="2800" dirty="0" err="1" smtClean="0"/>
              <a:t>Natifs</a:t>
            </a:r>
            <a:endParaRPr lang="en-US" sz="2800" dirty="0" smtClean="0"/>
          </a:p>
          <a:p>
            <a:pPr marL="457200" indent="-457200" fontAlgn="base">
              <a:buFontTx/>
              <a:buChar char="-"/>
            </a:pPr>
            <a:r>
              <a:rPr lang="en-US" sz="2800" dirty="0" smtClean="0">
                <a:solidFill>
                  <a:schemeClr val="accent6"/>
                </a:solidFill>
              </a:rPr>
              <a:t>API native de plugin</a:t>
            </a:r>
            <a:r>
              <a:rPr lang="en-US" sz="2800" dirty="0" smtClean="0"/>
              <a:t>, simple et </a:t>
            </a:r>
            <a:r>
              <a:rPr lang="en-US" sz="2800" dirty="0" err="1" smtClean="0"/>
              <a:t>puissante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9691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493" y="883930"/>
            <a:ext cx="9126943" cy="5151885"/>
          </a:xfrm>
        </p:spPr>
      </p:pic>
    </p:spTree>
    <p:extLst>
      <p:ext uri="{BB962C8B-B14F-4D97-AF65-F5344CB8AC3E}">
        <p14:creationId xmlns:p14="http://schemas.microsoft.com/office/powerpoint/2010/main" val="82604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982" y="1447799"/>
            <a:ext cx="9876921" cy="429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5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83860" y="1347764"/>
            <a:ext cx="10052713" cy="2077824"/>
          </a:xfrm>
        </p:spPr>
        <p:txBody>
          <a:bodyPr/>
          <a:lstStyle/>
          <a:p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Pour du web,</a:t>
            </a:r>
            <a:br>
              <a:rPr lang="en-US" b="1" dirty="0" smtClean="0">
                <a:latin typeface="Open Sans" charset="0"/>
                <a:ea typeface="Open Sans" charset="0"/>
                <a:cs typeface="Open Sans" charset="0"/>
              </a:rPr>
            </a:b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générer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des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vues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depuis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le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serveur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c’est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simple non ?</a:t>
            </a:r>
            <a:endParaRPr lang="en-US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1083860" y="3957853"/>
            <a:ext cx="10052713" cy="207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ITC Avant Garde Std XLt" charset="0"/>
                <a:ea typeface="ITC Avant Garde Std XLt" charset="0"/>
                <a:cs typeface="ITC Avant Garde Std XLt" charset="0"/>
              </a:defRPr>
            </a:lvl1pPr>
          </a:lstStyle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Récupérer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les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données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qui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doivent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être utilisées dans la vue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Insérer les données dans la 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vue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Générer la page (HTML) d’un seul coup</a:t>
            </a:r>
            <a:endParaRPr lang="en-US" sz="24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377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3" y="1944427"/>
            <a:ext cx="7620000" cy="44577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latin typeface="Open Sans" charset="0"/>
                <a:ea typeface="Open Sans" charset="0"/>
                <a:cs typeface="Open Sans" charset="0"/>
              </a:rPr>
              <a:t>"CSS" via inline styles</a:t>
            </a:r>
            <a:br>
              <a:rPr lang="en-US" b="1" dirty="0">
                <a:latin typeface="Open Sans" charset="0"/>
                <a:ea typeface="Open Sans" charset="0"/>
                <a:cs typeface="Open Sans" charset="0"/>
              </a:rPr>
            </a:br>
            <a:r>
              <a:rPr lang="en-US" sz="1400" dirty="0" smtClean="0">
                <a:latin typeface="Open Sans Light" charset="0"/>
                <a:ea typeface="Open Sans Light" charset="0"/>
                <a:cs typeface="Open Sans Light" charset="0"/>
              </a:rPr>
              <a:t>http</a:t>
            </a:r>
            <a:r>
              <a:rPr lang="en-US" sz="1400" dirty="0">
                <a:latin typeface="Open Sans Light" charset="0"/>
                <a:ea typeface="Open Sans Light" charset="0"/>
                <a:cs typeface="Open Sans Light" charset="0"/>
              </a:rPr>
              <a:t>://</a:t>
            </a:r>
            <a:r>
              <a:rPr lang="en-US" sz="1400" dirty="0" err="1">
                <a:latin typeface="Open Sans Light" charset="0"/>
                <a:ea typeface="Open Sans Light" charset="0"/>
                <a:cs typeface="Open Sans Light" charset="0"/>
              </a:rPr>
              <a:t>blog.vjeux.com</a:t>
            </a:r>
            <a:r>
              <a:rPr lang="en-US" sz="1400" dirty="0">
                <a:latin typeface="Open Sans Light" charset="0"/>
                <a:ea typeface="Open Sans Light" charset="0"/>
                <a:cs typeface="Open Sans Light" charset="0"/>
              </a:rPr>
              <a:t>/2014/</a:t>
            </a:r>
            <a:r>
              <a:rPr lang="en-US" sz="1400" dirty="0" err="1">
                <a:latin typeface="Open Sans Light" charset="0"/>
                <a:ea typeface="Open Sans Light" charset="0"/>
                <a:cs typeface="Open Sans Light" charset="0"/>
              </a:rPr>
              <a:t>javascript</a:t>
            </a:r>
            <a:r>
              <a:rPr lang="en-US" sz="1400" dirty="0">
                <a:latin typeface="Open Sans Light" charset="0"/>
                <a:ea typeface="Open Sans Light" charset="0"/>
                <a:cs typeface="Open Sans Light" charset="0"/>
              </a:rPr>
              <a:t>/react-</a:t>
            </a:r>
            <a:r>
              <a:rPr lang="en-US" sz="1400" dirty="0" err="1">
                <a:latin typeface="Open Sans Light" charset="0"/>
                <a:ea typeface="Open Sans Light" charset="0"/>
                <a:cs typeface="Open Sans Light" charset="0"/>
              </a:rPr>
              <a:t>css</a:t>
            </a:r>
            <a:r>
              <a:rPr lang="en-US" sz="1400" dirty="0">
                <a:latin typeface="Open Sans Light" charset="0"/>
                <a:ea typeface="Open Sans Light" charset="0"/>
                <a:cs typeface="Open Sans Light" charset="0"/>
              </a:rPr>
              <a:t>-in-</a:t>
            </a:r>
            <a:r>
              <a:rPr lang="en-US" sz="1400" dirty="0" err="1">
                <a:latin typeface="Open Sans Light" charset="0"/>
                <a:ea typeface="Open Sans Light" charset="0"/>
                <a:cs typeface="Open Sans Light" charset="0"/>
              </a:rPr>
              <a:t>js</a:t>
            </a:r>
            <a:r>
              <a:rPr lang="en-US" sz="1400" dirty="0">
                <a:latin typeface="Open Sans Light" charset="0"/>
                <a:ea typeface="Open Sans Light" charset="0"/>
                <a:cs typeface="Open Sans Light" charset="0"/>
              </a:rPr>
              <a:t>-</a:t>
            </a:r>
            <a:r>
              <a:rPr lang="en-US" sz="1400" dirty="0" err="1">
                <a:latin typeface="Open Sans Light" charset="0"/>
                <a:ea typeface="Open Sans Light" charset="0"/>
                <a:cs typeface="Open Sans Light" charset="0"/>
              </a:rPr>
              <a:t>nationjs.html</a:t>
            </a:r>
            <a:endParaRPr lang="en-US" sz="1100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202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Composants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natifs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(iOS)</a:t>
            </a:r>
            <a:endParaRPr lang="en-US" sz="1100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21789" y="1995937"/>
            <a:ext cx="68346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View, Text, Image,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ScrollView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DatePickerIOS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PickerIOS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ListView,Navigator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SwitchIOS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MapView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AlertIOS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WebView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Touchable,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TabBarIOS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SegmentedControlIOS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ActivityIndicatorIOS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CameraRoll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NetInfo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PanResponder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StatusBarIOS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TextInput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SliderIOS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PushNotificationIOS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LinkingIOS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ActionSheetIOS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AsyncStorage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Geolocation,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VibrationIOS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Video, Camera,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AudioRecorder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etc..</a:t>
            </a:r>
            <a:endParaRPr lang="en-US" sz="2400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73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861" y="272955"/>
            <a:ext cx="3419801" cy="628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88" y="764275"/>
            <a:ext cx="10876610" cy="534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4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Et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maintenant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?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7366" y="1490970"/>
            <a:ext cx="10901721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sz="2200" dirty="0" err="1" smtClean="0"/>
              <a:t>Lisez</a:t>
            </a:r>
            <a:r>
              <a:rPr lang="en-US" sz="2200" dirty="0" smtClean="0"/>
              <a:t> </a:t>
            </a:r>
            <a:r>
              <a:rPr lang="en-US" sz="2200" dirty="0" smtClean="0">
                <a:solidFill>
                  <a:schemeClr val="accent6"/>
                </a:solidFill>
                <a:hlinkClick r:id="rId2"/>
              </a:rPr>
              <a:t>la documentation de React-Native</a:t>
            </a:r>
            <a:endParaRPr lang="en-US" sz="2200" dirty="0" smtClean="0">
              <a:solidFill>
                <a:schemeClr val="accent6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Lisez</a:t>
            </a:r>
            <a:r>
              <a:rPr lang="en-US" sz="2200" dirty="0" smtClean="0"/>
              <a:t> la documentation de </a:t>
            </a:r>
            <a:r>
              <a:rPr lang="en-US" sz="2200" dirty="0" smtClean="0">
                <a:hlinkClick r:id="rId3"/>
              </a:rPr>
              <a:t>React.js</a:t>
            </a:r>
            <a:endParaRPr lang="en-US" sz="2200" dirty="0" smtClean="0"/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Regardez</a:t>
            </a:r>
            <a:r>
              <a:rPr lang="en-US" sz="2200" dirty="0" smtClean="0"/>
              <a:t> des </a:t>
            </a:r>
            <a:r>
              <a:rPr lang="en-US" sz="2200" dirty="0" err="1" smtClean="0"/>
              <a:t>vidéos</a:t>
            </a:r>
            <a:r>
              <a:rPr lang="en-US" sz="2200" dirty="0" smtClean="0"/>
              <a:t> </a:t>
            </a:r>
            <a:r>
              <a:rPr lang="en-US" sz="2200" dirty="0" err="1" smtClean="0"/>
              <a:t>sur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4"/>
              </a:rPr>
              <a:t>egghead.io</a:t>
            </a:r>
            <a:endParaRPr lang="en-US" sz="2200" dirty="0" smtClean="0"/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Regardez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5"/>
              </a:rPr>
              <a:t>tout ce que @vjeux a publié, en particulier les presentations sur React-Native</a:t>
            </a:r>
            <a:r>
              <a:rPr lang="en-US" sz="2200" dirty="0" smtClean="0"/>
              <a:t>.</a:t>
            </a:r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Surfez</a:t>
            </a:r>
            <a:r>
              <a:rPr lang="en-US" sz="2200" dirty="0" smtClean="0"/>
              <a:t> </a:t>
            </a:r>
            <a:r>
              <a:rPr lang="en-US" sz="2200" dirty="0" err="1" smtClean="0"/>
              <a:t>sur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6"/>
              </a:rPr>
              <a:t>react.parts</a:t>
            </a:r>
            <a:r>
              <a:rPr lang="en-US" sz="2200" dirty="0" smtClean="0"/>
              <a:t> pour </a:t>
            </a:r>
            <a:r>
              <a:rPr lang="en-US" sz="2200" dirty="0" err="1" smtClean="0"/>
              <a:t>découvrir</a:t>
            </a:r>
            <a:r>
              <a:rPr lang="en-US" sz="2200" dirty="0" smtClean="0"/>
              <a:t> des </a:t>
            </a:r>
            <a:r>
              <a:rPr lang="en-US" sz="2200" dirty="0" err="1" smtClean="0"/>
              <a:t>composants</a:t>
            </a:r>
            <a:endParaRPr lang="en-US" sz="2200" dirty="0" smtClean="0"/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Inscrirez-vous</a:t>
            </a:r>
            <a:r>
              <a:rPr lang="en-US" sz="2200" dirty="0" smtClean="0"/>
              <a:t> </a:t>
            </a:r>
            <a:r>
              <a:rPr lang="en-US" sz="2200" dirty="0" err="1" smtClean="0"/>
              <a:t>à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7"/>
              </a:rPr>
              <a:t>la newsletter de React Native</a:t>
            </a:r>
            <a:endParaRPr lang="en-US" sz="2200" dirty="0" smtClean="0"/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Rejoignez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8"/>
              </a:rPr>
              <a:t>Reactiflux sur Slack</a:t>
            </a:r>
            <a:endParaRPr lang="en-US" sz="2200" dirty="0" smtClean="0"/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Lisez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9"/>
              </a:rPr>
              <a:t>les sources de React-Native</a:t>
            </a:r>
            <a:r>
              <a:rPr lang="en-US" sz="2200" dirty="0" smtClean="0"/>
              <a:t>, </a:t>
            </a:r>
            <a:r>
              <a:rPr lang="en-US" sz="2200" dirty="0" err="1" smtClean="0"/>
              <a:t>c’est</a:t>
            </a:r>
            <a:r>
              <a:rPr lang="en-US" sz="2200" dirty="0" smtClean="0"/>
              <a:t> </a:t>
            </a:r>
            <a:r>
              <a:rPr lang="en-US" sz="2200" dirty="0" err="1" smtClean="0"/>
              <a:t>abordable</a:t>
            </a:r>
            <a:r>
              <a:rPr lang="en-US" sz="2200" dirty="0" smtClean="0"/>
              <a:t>, </a:t>
            </a:r>
            <a:r>
              <a:rPr lang="en-US" sz="1200" dirty="0" err="1" smtClean="0"/>
              <a:t>dans</a:t>
            </a:r>
            <a:r>
              <a:rPr lang="en-US" sz="1200" dirty="0" smtClean="0"/>
              <a:t> la </a:t>
            </a:r>
            <a:r>
              <a:rPr lang="en-US" sz="1200" dirty="0" err="1" smtClean="0"/>
              <a:t>plupart</a:t>
            </a:r>
            <a:r>
              <a:rPr lang="en-US" sz="1200" dirty="0" smtClean="0"/>
              <a:t> des </a:t>
            </a:r>
            <a:r>
              <a:rPr lang="en-US" sz="1200" dirty="0" err="1" smtClean="0"/>
              <a:t>cas</a:t>
            </a:r>
            <a:r>
              <a:rPr lang="en-US" sz="1200" dirty="0" smtClean="0"/>
              <a:t> ;-)</a:t>
            </a:r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Crééz</a:t>
            </a:r>
            <a:r>
              <a:rPr lang="en-US" sz="2200" dirty="0" smtClean="0"/>
              <a:t> </a:t>
            </a:r>
            <a:r>
              <a:rPr lang="en-US" sz="2200" dirty="0" err="1" smtClean="0"/>
              <a:t>votre</a:t>
            </a:r>
            <a:r>
              <a:rPr lang="en-US" sz="2200" dirty="0" smtClean="0"/>
              <a:t> app, </a:t>
            </a:r>
            <a:r>
              <a:rPr lang="en-US" sz="2200" dirty="0" err="1" smtClean="0"/>
              <a:t>vos</a:t>
            </a:r>
            <a:r>
              <a:rPr lang="en-US" sz="2200" dirty="0" smtClean="0"/>
              <a:t> </a:t>
            </a:r>
            <a:r>
              <a:rPr lang="en-US" sz="2200" dirty="0" err="1" smtClean="0"/>
              <a:t>composants</a:t>
            </a:r>
            <a:r>
              <a:rPr lang="en-US" sz="2200" dirty="0" smtClean="0"/>
              <a:t> et </a:t>
            </a:r>
            <a:r>
              <a:rPr lang="en-US" sz="2200" dirty="0" err="1" smtClean="0"/>
              <a:t>partagez</a:t>
            </a:r>
            <a:r>
              <a:rPr lang="en-US" sz="2200" dirty="0" smtClean="0"/>
              <a:t> les !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4180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83860" y="160409"/>
            <a:ext cx="10052713" cy="2077824"/>
          </a:xfrm>
        </p:spPr>
        <p:txBody>
          <a:bodyPr/>
          <a:lstStyle/>
          <a:p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Ça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l’est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un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peu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moins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b="1" dirty="0" smtClean="0">
                <a:latin typeface="Open Sans" charset="0"/>
                <a:ea typeface="Open Sans" charset="0"/>
                <a:cs typeface="Open Sans" charset="0"/>
              </a:rPr>
            </a:b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depuis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le client.</a:t>
            </a:r>
            <a:endParaRPr lang="en-US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1083860" y="2047165"/>
            <a:ext cx="10926170" cy="398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ITC Avant Garde Std XLt" charset="0"/>
                <a:ea typeface="ITC Avant Garde Std XLt" charset="0"/>
                <a:cs typeface="ITC Avant Garde Std XLt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Option #1: </a:t>
            </a:r>
            <a:r>
              <a:rPr lang="en-US" sz="2400" dirty="0" err="1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Récupérer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 du HTML </a:t>
            </a:r>
            <a:r>
              <a:rPr lang="en-US" sz="2400" dirty="0" err="1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partiel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depuis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 le server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Envoi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d’une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requ</a:t>
            </a:r>
            <a:r>
              <a:rPr lang="fr-FR" sz="2400" dirty="0" err="1" smtClean="0">
                <a:latin typeface="Open Sans" charset="0"/>
                <a:ea typeface="Open Sans" charset="0"/>
                <a:cs typeface="Open Sans" charset="0"/>
              </a:rPr>
              <a:t>ête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 vers le serveur pour récupérer une partie de la vue (HTML)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Remplacer/ajouter une partie de la vue avec le HTML récupéré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sz="2400" dirty="0" smtClean="0">
              <a:solidFill>
                <a:schemeClr val="accent6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Option 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#2: </a:t>
            </a:r>
            <a:r>
              <a:rPr lang="en-US" sz="2400" dirty="0" err="1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Génération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 de la </a:t>
            </a:r>
            <a:r>
              <a:rPr lang="en-US" sz="2400" dirty="0" err="1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vue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 c</a:t>
            </a:r>
            <a:r>
              <a:rPr lang="fr-FR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ôté client</a:t>
            </a:r>
            <a:endParaRPr lang="en-US" sz="2400" dirty="0">
              <a:solidFill>
                <a:schemeClr val="accent6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Envoi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d’une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requ</a:t>
            </a:r>
            <a:r>
              <a:rPr lang="fr-FR" sz="2400" dirty="0" err="1">
                <a:latin typeface="Open Sans" charset="0"/>
                <a:ea typeface="Open Sans" charset="0"/>
                <a:cs typeface="Open Sans" charset="0"/>
              </a:rPr>
              <a:t>ête</a:t>
            </a:r>
            <a:r>
              <a:rPr lang="fr-FR" sz="2400" dirty="0">
                <a:latin typeface="Open Sans" charset="0"/>
                <a:ea typeface="Open Sans" charset="0"/>
                <a:cs typeface="Open Sans" charset="0"/>
              </a:rPr>
              <a:t> vers le serveur pour 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récupérer les données à afficher (JSON, XML)</a:t>
            </a:r>
            <a:endParaRPr lang="fr-FR" sz="2400" dirty="0"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Ajouter / Supprimer / Modifier les éléments du DOM</a:t>
            </a:r>
          </a:p>
          <a:p>
            <a:pPr>
              <a:lnSpc>
                <a:spcPct val="150000"/>
              </a:lnSpc>
            </a:pPr>
            <a:r>
              <a:rPr lang="fr-FR" sz="2400" dirty="0">
                <a:latin typeface="Open Sans" charset="0"/>
                <a:ea typeface="Open Sans" charset="0"/>
                <a:cs typeface="Open Sans" charset="0"/>
              </a:rPr>
              <a:t>	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$(‘.</a:t>
            </a:r>
            <a:r>
              <a:rPr lang="fr-FR" sz="2400" dirty="0" err="1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todo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’).</a:t>
            </a:r>
            <a:r>
              <a:rPr lang="fr-FR" sz="2400" dirty="0" err="1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addClass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(‘</a:t>
            </a:r>
            <a:r>
              <a:rPr lang="fr-FR" sz="2400" dirty="0" err="1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completed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’);</a:t>
            </a:r>
          </a:p>
          <a:p>
            <a:pPr>
              <a:lnSpc>
                <a:spcPct val="150000"/>
              </a:lnSpc>
            </a:pPr>
            <a:r>
              <a:rPr lang="fr-FR" sz="2400" dirty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	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$(‘.</a:t>
            </a:r>
            <a:r>
              <a:rPr lang="fr-FR" sz="2400" dirty="0" err="1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list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’).append(‘&lt;</a:t>
            </a:r>
            <a:r>
              <a:rPr lang="fr-FR" sz="2400" dirty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li class="</a:t>
            </a:r>
            <a:r>
              <a:rPr lang="fr-FR" sz="2400" dirty="0" err="1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todo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"&gt;’ + </a:t>
            </a:r>
            <a:r>
              <a:rPr lang="fr-FR" sz="2400" dirty="0" err="1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todoName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+ ’&lt;/li&gt;’ );</a:t>
            </a:r>
            <a:endParaRPr lang="fr-FR" sz="2400" dirty="0">
              <a:solidFill>
                <a:schemeClr val="tx1">
                  <a:lumMod val="6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5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83860" y="1238585"/>
            <a:ext cx="10052713" cy="1600152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Remplacer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des parties du DOM </a:t>
            </a:r>
            <a:br>
              <a:rPr lang="en-US" b="1" dirty="0" smtClean="0">
                <a:latin typeface="Open Sans" charset="0"/>
                <a:ea typeface="Open Sans" charset="0"/>
                <a:cs typeface="Open Sans" charset="0"/>
              </a:rPr>
            </a:b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3859" y="2715907"/>
            <a:ext cx="109944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C’est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lent …..</a:t>
            </a:r>
            <a:br>
              <a:rPr lang="en-US" sz="3600" dirty="0">
                <a:latin typeface="Open Sans" charset="0"/>
                <a:ea typeface="Open Sans" charset="0"/>
                <a:cs typeface="Open Sans" charset="0"/>
              </a:rPr>
            </a:b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Ça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impact les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différents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états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du DOM </a:t>
            </a:r>
            <a:r>
              <a:rPr lang="en-US" sz="1600" dirty="0">
                <a:latin typeface="Open Sans" charset="0"/>
                <a:ea typeface="Open Sans" charset="0"/>
                <a:cs typeface="Open Sans" charset="0"/>
              </a:rPr>
              <a:t>(Focus, Scroll position …)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sz="3600" dirty="0">
                <a:latin typeface="Open Sans" charset="0"/>
                <a:ea typeface="Open Sans" charset="0"/>
                <a:cs typeface="Open Sans" charset="0"/>
              </a:rPr>
            </a:br>
            <a:r>
              <a:rPr lang="en-US" sz="3600" dirty="0" smtClean="0">
                <a:latin typeface="Open Sans" charset="0"/>
                <a:ea typeface="Open Sans" charset="0"/>
                <a:cs typeface="Open Sans" charset="0"/>
              </a:rPr>
              <a:t>Le code </a:t>
            </a:r>
            <a:r>
              <a:rPr lang="en-US" sz="3600" dirty="0" err="1" smtClean="0">
                <a:latin typeface="Open Sans" charset="0"/>
                <a:ea typeface="Open Sans" charset="0"/>
                <a:cs typeface="Open Sans" charset="0"/>
              </a:rPr>
              <a:t>est</a:t>
            </a:r>
            <a:r>
              <a:rPr lang="en-US" sz="36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difficile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à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maintenir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sz="3600" dirty="0">
                <a:latin typeface="Open Sans" charset="0"/>
                <a:ea typeface="Open Sans" charset="0"/>
                <a:cs typeface="Open Sans" charset="0"/>
              </a:rPr>
            </a:br>
            <a:r>
              <a:rPr lang="en-US" sz="3600" dirty="0" smtClean="0">
                <a:latin typeface="Open Sans" charset="0"/>
                <a:ea typeface="Open Sans" charset="0"/>
                <a:cs typeface="Open Sans" charset="0"/>
              </a:rPr>
              <a:t>Le code </a:t>
            </a:r>
            <a:r>
              <a:rPr lang="en-US" sz="3600" dirty="0" err="1" smtClean="0">
                <a:latin typeface="Open Sans" charset="0"/>
                <a:ea typeface="Open Sans" charset="0"/>
                <a:cs typeface="Open Sans" charset="0"/>
              </a:rPr>
              <a:t>est</a:t>
            </a:r>
            <a:r>
              <a:rPr lang="en-US" sz="3600" dirty="0" smtClean="0">
                <a:latin typeface="Open Sans" charset="0"/>
                <a:ea typeface="Open Sans" charset="0"/>
                <a:cs typeface="Open Sans" charset="0"/>
              </a:rPr>
              <a:t> difficile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à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écrire</a:t>
            </a:r>
            <a:endParaRPr lang="en-US" sz="3600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377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487958"/>
            <a:ext cx="12192000" cy="1600152"/>
          </a:xfrm>
        </p:spPr>
        <p:txBody>
          <a:bodyPr>
            <a:normAutofit/>
          </a:bodyPr>
          <a:lstStyle/>
          <a:p>
            <a:pPr algn="ctr"/>
            <a:r>
              <a:rPr lang="en-US" b="1" smtClean="0">
                <a:latin typeface="Open Sans" charset="0"/>
                <a:ea typeface="Open Sans" charset="0"/>
                <a:cs typeface="Open Sans" charset="0"/>
              </a:rPr>
              <a:t>Imperative UI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634" y="1745208"/>
            <a:ext cx="50038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81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5257848"/>
            <a:ext cx="12192000" cy="1600152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Thanks @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steveluscher</a:t>
            </a:r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 and @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brentvatne</a:t>
            </a:r>
            <a:endParaRPr lang="en-US" sz="1400" dirty="0">
              <a:solidFill>
                <a:schemeClr val="tx1">
                  <a:lumMod val="65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882745"/>
            <a:ext cx="87249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75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487958"/>
            <a:ext cx="12192000" cy="1600152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Functional UI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088110"/>
            <a:ext cx="88138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5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70212" y="2425940"/>
            <a:ext cx="10052713" cy="1600152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C’est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lent de re-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construire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la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totalité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du DOM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à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chaque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fois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qu’une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donnée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change, non ?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2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b="1" smtClean="0">
                <a:latin typeface="Open Sans" charset="0"/>
                <a:ea typeface="Open Sans" charset="0"/>
                <a:cs typeface="Open Sans" charset="0"/>
              </a:rPr>
              <a:t>Virtual DOM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3858" y="1487608"/>
            <a:ext cx="1061227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IDEALE:</a:t>
            </a:r>
            <a:r>
              <a:rPr lang="en-US" sz="2800" dirty="0">
                <a:latin typeface="Open Sans" charset="0"/>
                <a:ea typeface="Open Sans" charset="0"/>
                <a:cs typeface="Open Sans" charset="0"/>
              </a:rPr>
              <a:t> 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Re-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constuire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la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totalité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de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l’application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à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chaque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fois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qu’une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donnée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change.</a:t>
            </a:r>
          </a:p>
          <a:p>
            <a:endParaRPr lang="en-US" sz="2800" dirty="0">
              <a:latin typeface="Open Sans" charset="0"/>
              <a:ea typeface="Open Sans" charset="0"/>
              <a:cs typeface="Open Sans" charset="0"/>
            </a:endParaRPr>
          </a:p>
          <a:p>
            <a:r>
              <a:rPr lang="en-US" sz="2000" b="1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PROBLEME:</a:t>
            </a:r>
            <a:r>
              <a:rPr lang="en-US" sz="2800" dirty="0">
                <a:latin typeface="Open Sans" charset="0"/>
                <a:ea typeface="Open Sans" charset="0"/>
                <a:cs typeface="Open Sans" charset="0"/>
              </a:rPr>
              <a:t> 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Le DOM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est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 </a:t>
            </a:r>
            <a:r>
              <a:rPr lang="en-US" sz="2400" b="1" dirty="0" err="1">
                <a:latin typeface="Open Sans" charset="0"/>
                <a:ea typeface="Open Sans" charset="0"/>
                <a:cs typeface="Open Sans" charset="0"/>
              </a:rPr>
              <a:t>stateful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 </a:t>
            </a:r>
            <a:r>
              <a:rPr lang="en-US" sz="2400" b="1" dirty="0">
                <a:latin typeface="Open Sans" charset="0"/>
                <a:ea typeface="Open Sans" charset="0"/>
                <a:cs typeface="Open Sans" charset="0"/>
              </a:rPr>
              <a:t>complex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et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il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est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b="1" dirty="0" smtClean="0">
                <a:latin typeface="Open Sans" charset="0"/>
                <a:ea typeface="Open Sans" charset="0"/>
                <a:cs typeface="Open Sans" charset="0"/>
              </a:rPr>
              <a:t>difficile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de le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manipuler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  <a:endParaRPr lang="fr-FR" sz="2400" dirty="0">
              <a:latin typeface="Open Sans" charset="0"/>
              <a:ea typeface="Open Sans" charset="0"/>
              <a:cs typeface="Open Sans" charset="0"/>
            </a:endParaRPr>
          </a:p>
          <a:p>
            <a:endParaRPr lang="fr-FR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fontAlgn="base"/>
            <a:r>
              <a:rPr lang="fr-FR" sz="2000" b="1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SOLUTION:</a:t>
            </a:r>
            <a:endParaRPr lang="fr-FR" sz="2800" dirty="0">
              <a:latin typeface="Open Sans" charset="0"/>
              <a:ea typeface="Open Sans" charset="0"/>
              <a:cs typeface="Open Sans" charset="0"/>
            </a:endParaRPr>
          </a:p>
          <a:p>
            <a:pPr fontAlgn="base"/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- Créer un « </a:t>
            </a:r>
            <a:r>
              <a:rPr lang="fr-FR" sz="2400" dirty="0" err="1" smtClean="0">
                <a:latin typeface="Open Sans" charset="0"/>
                <a:ea typeface="Open Sans" charset="0"/>
                <a:cs typeface="Open Sans" charset="0"/>
              </a:rPr>
              <a:t>mirroir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 » du DOM appelé « Virtual DOM </a:t>
            </a:r>
            <a:r>
              <a:rPr lang="fr-FR" sz="2400" dirty="0" err="1" smtClean="0">
                <a:latin typeface="Open Sans" charset="0"/>
                <a:ea typeface="Open Sans" charset="0"/>
                <a:cs typeface="Open Sans" charset="0"/>
              </a:rPr>
              <a:t>tree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 »</a:t>
            </a:r>
          </a:p>
          <a:p>
            <a:pPr fontAlgn="base"/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- </a:t>
            </a:r>
            <a:r>
              <a:rPr lang="fr-FR" sz="2400" dirty="0" err="1" smtClean="0">
                <a:latin typeface="Open Sans" charset="0"/>
                <a:ea typeface="Open Sans" charset="0"/>
                <a:cs typeface="Open Sans" charset="0"/>
              </a:rPr>
              <a:t>re-construire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 la totalité du Virtual DOM à chaque changement</a:t>
            </a:r>
          </a:p>
          <a:p>
            <a:pPr fontAlgn="base"/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- effectuer un </a:t>
            </a:r>
            <a:r>
              <a:rPr lang="fr-FR" sz="2400" dirty="0" err="1" smtClean="0">
                <a:latin typeface="Open Sans" charset="0"/>
                <a:ea typeface="Open Sans" charset="0"/>
                <a:cs typeface="Open Sans" charset="0"/>
              </a:rPr>
              <a:t>diff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 entre l’ancien état du DOM et le nouveau</a:t>
            </a:r>
          </a:p>
          <a:p>
            <a:pPr fontAlgn="base"/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- effectuer le minimum d’opérations sur le DOM pour refléter l’état du nouveau « Virtual DOM »</a:t>
            </a:r>
            <a:endParaRPr lang="fr-FR" sz="2400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61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477</TotalTime>
  <Words>439</Words>
  <Application>Microsoft Macintosh PowerPoint</Application>
  <PresentationFormat>Widescreen</PresentationFormat>
  <Paragraphs>75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Calibri</vt:lpstr>
      <vt:lpstr>Calibri Light</vt:lpstr>
      <vt:lpstr>ITC Avant Garde Std XLt</vt:lpstr>
      <vt:lpstr>Open Sans</vt:lpstr>
      <vt:lpstr>Open Sans Condensed</vt:lpstr>
      <vt:lpstr>Open Sans Light</vt:lpstr>
      <vt:lpstr>Open Sans Semibold</vt:lpstr>
      <vt:lpstr>Arial</vt:lpstr>
      <vt:lpstr>Custom Design</vt:lpstr>
      <vt:lpstr>PowerPoint Presentation</vt:lpstr>
      <vt:lpstr>Pour du web, générer des vues depuis le serveur, c’est simple non ?</vt:lpstr>
      <vt:lpstr>Ça l’est un peu moins depuis le client.</vt:lpstr>
      <vt:lpstr>Remplacer des parties du DOM  </vt:lpstr>
      <vt:lpstr>Imperative UI</vt:lpstr>
      <vt:lpstr>Thanks @steveluscher and @brentvatne</vt:lpstr>
      <vt:lpstr>Functional UI</vt:lpstr>
      <vt:lpstr>C’est lent de re-construire la totalité du DOM à chaque fois qu’une donnée change, non ?</vt:lpstr>
      <vt:lpstr>Virtual DOM</vt:lpstr>
      <vt:lpstr>PowerPoint Presentation</vt:lpstr>
      <vt:lpstr>First React App</vt:lpstr>
      <vt:lpstr>JSX Du HTML dans votre Javascript !</vt:lpstr>
      <vt:lpstr>JSX Du HTML dans votre Javascript !</vt:lpstr>
      <vt:lpstr>Dans la pratique …</vt:lpstr>
      <vt:lpstr>Petit récap</vt:lpstr>
      <vt:lpstr>Quels outils pour créer une app mobile ?</vt:lpstr>
      <vt:lpstr>React-Native</vt:lpstr>
      <vt:lpstr>PowerPoint Presentation</vt:lpstr>
      <vt:lpstr>PowerPoint Presentation</vt:lpstr>
      <vt:lpstr>"CSS" via inline styles http://blog.vjeux.com/2014/javascript/react-css-in-js-nationjs.html</vt:lpstr>
      <vt:lpstr>Composants natifs (iOS)</vt:lpstr>
      <vt:lpstr>PowerPoint Presentation</vt:lpstr>
      <vt:lpstr>PowerPoint Presentation</vt:lpstr>
      <vt:lpstr>Et maintenant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Découverte de Node.JS</dc:title>
  <dc:creator>stanislas.chollet@gmail.com</dc:creator>
  <cp:lastModifiedBy>stanislas.chollet@gmail.com</cp:lastModifiedBy>
  <cp:revision>85</cp:revision>
  <dcterms:created xsi:type="dcterms:W3CDTF">2015-03-24T18:40:06Z</dcterms:created>
  <dcterms:modified xsi:type="dcterms:W3CDTF">2015-07-27T17:30:59Z</dcterms:modified>
</cp:coreProperties>
</file>